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Archivo ExtraBold"/>
      <p:bold r:id="rId13"/>
      <p:boldItalic r:id="rId14"/>
    </p:embeddedFont>
    <p:embeddedFont>
      <p:font typeface="Archiv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ArchivoExtraBold-bold.fntdata"/><Relationship Id="rId18" Type="http://schemas.openxmlformats.org/officeDocument/2006/relationships/font" Target="fonts/Archivo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Archivo-italic.fntdata"/><Relationship Id="rId2" Type="http://schemas.openxmlformats.org/officeDocument/2006/relationships/presProps" Target="presProps.xml"/><Relationship Id="rId16" Type="http://schemas.openxmlformats.org/officeDocument/2006/relationships/font" Target="fonts/Archivo-bold.fntdata"/><Relationship Id="rId20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Archivo-regular.fntdata"/><Relationship Id="rId10" Type="http://schemas.openxmlformats.org/officeDocument/2006/relationships/slide" Target="slides/slide6.xml"/><Relationship Id="rId19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Archivo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fdc2293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fdc229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1c2d3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1c2d3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50988a4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50988a4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b4bd1dd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b4bd1dd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b4bd1dd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b4bd1dd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b4bd1dd3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b4bd1dd3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fdc2293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fdc2293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3.jp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b="0" sz="43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1_1_1_1">
    <p:bg>
      <p:bgPr>
        <a:solidFill>
          <a:srgbClr val="1D1C4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b="7501" l="11191" r="12414" t="14918"/>
          <a:stretch/>
        </p:blipFill>
        <p:spPr>
          <a:xfrm flipH="1" rot="10800000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_1_1_1_1_1">
    <p:bg>
      <p:bgPr>
        <a:solidFill>
          <a:srgbClr val="F4F4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rect b="b" l="l" r="r" t="t"/>
            <a:pathLst>
              <a:path extrusionOk="0" h="82309" w="122801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4F4F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rect b="b" l="l" r="r" t="t"/>
            <a:pathLst>
              <a:path extrusionOk="0" h="27965" w="97825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rect b="b" l="l" r="r" t="t"/>
            <a:pathLst>
              <a:path extrusionOk="0" h="31583" w="96263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rect b="b" l="l" r="r" t="t"/>
            <a:pathLst>
              <a:path extrusionOk="0" h="18784" w="18923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2947" r="5090" t="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rect b="b" l="l" r="r" t="t"/>
            <a:pathLst>
              <a:path extrusionOk="0" h="54158" w="71093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rect b="b" l="l" r="r" t="t"/>
            <a:pathLst>
              <a:path extrusionOk="0" h="67461" w="5089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rect b="b" l="l" r="r" t="t"/>
            <a:pathLst>
              <a:path extrusionOk="0" h="62103" w="81361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rect b="b" l="l" r="r" t="t"/>
            <a:pathLst>
              <a:path extrusionOk="0" h="85174" w="72965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b="0" sz="28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5CE6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rgbClr val="231E5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31E5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rect b="b" l="l" r="r" t="t"/>
            <a:pathLst>
              <a:path extrusionOk="0" h="129415" w="102033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rect b="b" l="l" r="r" t="t"/>
            <a:pathLst>
              <a:path extrusionOk="0" h="135612" w="138591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cap="flat" cmpd="sng" w="9525">
            <a:solidFill>
              <a:srgbClr val="174EF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2217" r="2217" t="0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3908" l="0" r="0" t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CE6C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rect b="b" l="l" r="r" t="t"/>
            <a:pathLst>
              <a:path extrusionOk="0" h="185880" w="125728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cap="flat" cmpd="sng" w="9525">
            <a:solidFill>
              <a:srgbClr val="1D1C4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174E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AF57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rect b="b" l="l" r="r" t="t"/>
            <a:pathLst>
              <a:path extrusionOk="0" h="41965" w="60089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bg>
      <p:bgPr>
        <a:solidFill>
          <a:srgbClr val="1D1C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rect b="b" l="l" r="r" t="t"/>
            <a:pathLst>
              <a:path extrusionOk="0" h="128334" w="11486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cap="flat" cmpd="sng" w="9525">
            <a:solidFill>
              <a:srgbClr val="AF5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9632" l="955" r="4409" t="18263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b="1" sz="25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357900" y="1091750"/>
            <a:ext cx="8428200" cy="15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languages: Java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Java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b="1" lang="en-GB" sz="1400"/>
              <a:t>High-level, class-based, object-oriented</a:t>
            </a:r>
            <a:r>
              <a:rPr lang="en-GB" sz="1400"/>
              <a:t> programming language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Developed by Sun Microsystems in 1995 (now Oracle)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"Write Once, Run Anywhere" philosophy: designed to be </a:t>
            </a:r>
            <a:r>
              <a:rPr b="1" lang="en-GB" sz="1400"/>
              <a:t>portable</a:t>
            </a:r>
            <a:r>
              <a:rPr lang="en-GB" sz="1400"/>
              <a:t> and run on any machine regardless of architecture (JVM)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175" y="3207550"/>
            <a:ext cx="2410900" cy="14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Java's Syntax Characteristics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S</a:t>
            </a:r>
            <a:r>
              <a:rPr b="1" lang="en-GB"/>
              <a:t>imilar to C/C++ </a:t>
            </a:r>
            <a:r>
              <a:rPr lang="en-GB"/>
              <a:t>but has fewer low-level facilities and more simplified object-oriented concepts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Uses </a:t>
            </a:r>
            <a:r>
              <a:rPr b="1" lang="en-GB"/>
              <a:t>curly braces</a:t>
            </a:r>
            <a:r>
              <a:rPr lang="en-GB"/>
              <a:t> `{}` for defining blocks of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Semicolon </a:t>
            </a:r>
            <a:r>
              <a:rPr lang="en-GB"/>
              <a:t>`;` to end statements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Strongly typed language</a:t>
            </a:r>
            <a:r>
              <a:rPr lang="en-GB"/>
              <a:t>: must declare variable types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87" y="3048700"/>
            <a:ext cx="2476424" cy="16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Java Code Example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public class HelloWorld 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public static void main(String[] args) 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 System.out.println("Hello, World!");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of Java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616500" y="1381075"/>
            <a:ext cx="80286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Platform-independent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Java bytecode runs on any machine with a Java Virtual Machine (JVM)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Rich standard library</a:t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High performance</a:t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Strong </a:t>
            </a: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memory management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and </a:t>
            </a: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security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features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Huge community support and </a:t>
            </a: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extensive frameworks</a:t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Lot of developers</a:t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Weaknesses and Criticisms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Verbosity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Java code can be longer compared to some modern languages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Memory consumption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Java applications can be resource-intensive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Limited facilities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for low-level manipulation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Use Cases 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Web applications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Spring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Android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app development:  Java is the primary language for writing native Android applications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Enterprise software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and large systems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b="1" lang="en-GB" sz="1300">
                <a:solidFill>
                  <a:srgbClr val="1C1917"/>
                </a:solidFill>
                <a:highlight>
                  <a:srgbClr val="FFFFFF"/>
                </a:highlight>
              </a:rPr>
              <a:t>Scientific applications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natural language processing, neural networks, computational finance (Apache Commons Math)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Big data: Apache Hadoop, Apache Spark etc that run on JVM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16" name="Google Shape;216;p33"/>
          <p:cNvSpPr txBox="1"/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1C275E25-90D7-49A8-89C8-A687FA1D8CAA}"/>
</file>

<file path=customXml/itemProps2.xml><?xml version="1.0" encoding="utf-8"?>
<ds:datastoreItem xmlns:ds="http://schemas.openxmlformats.org/officeDocument/2006/customXml" ds:itemID="{3ACD0609-CE44-448F-ADD5-3CAF9A23B009}"/>
</file>

<file path=customXml/itemProps3.xml><?xml version="1.0" encoding="utf-8"?>
<ds:datastoreItem xmlns:ds="http://schemas.openxmlformats.org/officeDocument/2006/customXml" ds:itemID="{F27F5CC5-0835-4387-9256-E86B29E81AC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